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7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675431" y="3255866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2755550" y="5128074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315390" y="1383657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27765" y="5056065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868119" y="5056065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8228158" y="3975946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868119" y="5056065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8404234" y="3975947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868119" y="5056065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8404234" y="4119962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2971575" y="5416106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292054" y="5776146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Анжелика\Desktop\ВИННИ Тома\7\21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"/>
          <a:stretch/>
        </p:blipFill>
        <p:spPr bwMode="auto">
          <a:xfrm>
            <a:off x="0" y="0"/>
            <a:ext cx="2987824" cy="663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Анжелика\Desktop\ВИННИ Тома\7\21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"/>
          <a:stretch/>
        </p:blipFill>
        <p:spPr bwMode="auto">
          <a:xfrm>
            <a:off x="7487816" y="3675616"/>
            <a:ext cx="1656184" cy="3182384"/>
          </a:xfrm>
          <a:prstGeom prst="rect">
            <a:avLst/>
          </a:prstGeom>
          <a:noFill/>
          <a:scene3d>
            <a:camera prst="orthographicFront">
              <a:rot lat="0" lon="1169997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628800"/>
            <a:ext cx="77975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 w="209550" cap="flat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595310" y="3327874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315390" y="4768034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243383" y="2751810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307278" y="1023618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IVAN\Desktop\fb7403117bd2.png"/>
          <p:cNvPicPr>
            <a:picLocks noChangeAspect="1" noChangeArrowheads="1"/>
          </p:cNvPicPr>
          <p:nvPr userDrawn="1"/>
        </p:nvPicPr>
        <p:blipFill>
          <a:blip r:embed="rId16" cstate="email"/>
          <a:srcRect l="70449" t="41546"/>
          <a:stretch>
            <a:fillRect/>
          </a:stretch>
        </p:blipFill>
        <p:spPr bwMode="auto">
          <a:xfrm>
            <a:off x="4499992" y="1844823"/>
            <a:ext cx="2376264" cy="419081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52.radikal.ru/i137/0812/f2/fb7403117bd2.png" TargetMode="External"/><Relationship Id="rId2" Type="http://schemas.openxmlformats.org/officeDocument/2006/relationships/hyperlink" Target="http://s36-temporary-files.radikal.ru/47843c2d56044d25a13b79de300335f4/-88693455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54.radikal.ru/i144/0811/ad/535f4c22808c.png" TargetMode="External"/><Relationship Id="rId5" Type="http://schemas.openxmlformats.org/officeDocument/2006/relationships/hyperlink" Target="http://s59.radikal.ru/i166/0812/b0/04a33f80185a.png" TargetMode="External"/><Relationship Id="rId4" Type="http://schemas.openxmlformats.org/officeDocument/2006/relationships/hyperlink" Target="http://pic4you.ru/allimage/y2012/04-08/12216/1900044.jpe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008112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СПАСИБО ЗА ШИШКУ»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309320"/>
            <a:ext cx="648072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06530" y="515719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выделенную в слове букву.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lo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2987824" y="620688"/>
            <a:ext cx="208823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Ш</a:t>
            </a:r>
            <a:r>
              <a:rPr lang="ru-RU" sz="5400" b="1" dirty="0" smtClean="0">
                <a:solidFill>
                  <a:srgbClr val="7030A0"/>
                </a:solidFill>
              </a:rPr>
              <a:t>АР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300192" y="4221088"/>
            <a:ext cx="1368152" cy="792088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Ш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979271" y="2060848"/>
            <a:ext cx="7164729" cy="3672335"/>
            <a:chOff x="1315390" y="1311650"/>
            <a:chExt cx="7164729" cy="3672335"/>
          </a:xfrm>
        </p:grpSpPr>
        <p:sp>
          <p:nvSpPr>
            <p:cNvPr id="3" name="Блок-схема: знак завершения 2"/>
            <p:cNvSpPr/>
            <p:nvPr/>
          </p:nvSpPr>
          <p:spPr>
            <a:xfrm>
              <a:off x="6300192" y="1772816"/>
              <a:ext cx="1296144" cy="720080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Р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7868119" y="4335985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1315390" y="1311650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411760" y="4005064"/>
            <a:ext cx="3328619" cy="2117351"/>
            <a:chOff x="2395509" y="3759921"/>
            <a:chExt cx="3328619" cy="2117351"/>
          </a:xfrm>
        </p:grpSpPr>
        <p:sp>
          <p:nvSpPr>
            <p:cNvPr id="4" name="Блок-схема: знак завершения 3"/>
            <p:cNvSpPr/>
            <p:nvPr/>
          </p:nvSpPr>
          <p:spPr>
            <a:xfrm>
              <a:off x="4139952" y="5085184"/>
              <a:ext cx="1584176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А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0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2395509" y="3759921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02335 C -0.0434 -0.03491 -0.04566 -0.0467 -0.04861 -0.05826 C -0.04878 -0.05873 -0.05677 -0.07445 -0.0585 -0.07792 C -0.05955 -0.08 -0.0618 -0.08439 -0.0618 -0.08439 C -0.06684 -0.10636 -0.05903 -0.07491 -0.06666 -0.09757 C -0.07448 -0.12092 -0.0658 -0.10266 -0.07326 -0.11722 C -0.07465 -0.123 -0.07673 -0.13757 -0.07969 -0.14335 C -0.08298 -0.15006 -0.08316 -0.14913 -0.08472 -0.15653 C -0.08785 -0.17133 -0.08975 -0.18728 -0.09618 -0.20023 C -0.09982 -0.2141 -0.10139 -0.22936 -0.10764 -0.24162 C -0.11076 -0.25526 -0.11649 -0.26751 -0.1191 -0.28092 C -0.12222 -0.29734 -0.12083 -0.31907 -0.13229 -0.32902 C -0.1368 -0.33803 -0.14253 -0.34312 -0.15017 -0.34636 C -0.16267 -0.35746 -0.17309 -0.3667 -0.18802 -0.3704 C -0.19618 -0.36971 -0.20451 -0.37087 -0.2125 -0.36832 C -0.21805 -0.3667 -0.22187 -0.35977 -0.22725 -0.35746 C -0.22899 -0.35607 -0.23107 -0.35514 -0.23229 -0.35306 C -0.23541 -0.34774 -0.23854 -0.32532 -0.24045 -0.31815 C -0.23837 -0.29988 -0.23385 -0.28185 -0.23385 -0.26358 " pathEditMode="relative" ptsTypes="ffffffffffffffffff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2699792" y="476672"/>
            <a:ext cx="208823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Ю</a:t>
            </a:r>
            <a:r>
              <a:rPr lang="ru-RU" sz="5400" b="1" dirty="0" smtClean="0">
                <a:solidFill>
                  <a:srgbClr val="7030A0"/>
                </a:solidFill>
              </a:rPr>
              <a:t>ЛА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6012160" y="4941168"/>
            <a:ext cx="1512168" cy="720080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Ю</a:t>
            </a:r>
            <a:endParaRPr lang="ru-RU" sz="5400" b="1" dirty="0">
              <a:solidFill>
                <a:srgbClr val="7030A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308304" y="2996952"/>
            <a:ext cx="1368152" cy="1915025"/>
            <a:chOff x="7380312" y="3068960"/>
            <a:chExt cx="1368152" cy="1915025"/>
          </a:xfrm>
        </p:grpSpPr>
        <p:sp>
          <p:nvSpPr>
            <p:cNvPr id="5" name="Блок-схема: знак завершения 4"/>
            <p:cNvSpPr/>
            <p:nvPr/>
          </p:nvSpPr>
          <p:spPr>
            <a:xfrm>
              <a:off x="7380312" y="3068960"/>
              <a:ext cx="1368152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Л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7868119" y="4335985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899592" y="1844824"/>
            <a:ext cx="4408738" cy="4565622"/>
            <a:chOff x="1315390" y="1311650"/>
            <a:chExt cx="4408738" cy="4565622"/>
          </a:xfrm>
        </p:grpSpPr>
        <p:sp>
          <p:nvSpPr>
            <p:cNvPr id="4" name="Блок-схема: знак завершения 3"/>
            <p:cNvSpPr/>
            <p:nvPr/>
          </p:nvSpPr>
          <p:spPr>
            <a:xfrm>
              <a:off x="4139952" y="5085184"/>
              <a:ext cx="1584176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А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9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1315390" y="1311650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963462" y="3759921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576064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-0.00092 C 0.04462 -0.01734 0.05208 -0.02589 0.06181 -0.03584 C 0.06493 -0.03907 0.06875 -0.04069 0.07153 -0.04439 C 0.08004 -0.05572 0.08958 -0.06936 0.10104 -0.07514 C 0.10642 -0.07769 0.12882 -0.07954 0.12899 -0.07954 C 0.13247 -0.0941 0.13906 -0.1015 0.14705 -0.11214 C 0.15156 -0.11815 0.15504 -0.12647 0.16007 -0.13179 C 0.16615 -0.13803 0.17344 -0.14589 0.17986 -0.15144 C 0.18438 -0.16069 0.18993 -0.16809 0.19462 -0.17757 C 0.19931 -0.18682 0.20226 -0.19537 0.2092 -0.20162 C 0.21754 -0.21873 0.20677 -0.19884 0.21754 -0.21271 C 0.21892 -0.21456 0.21944 -0.21757 0.22083 -0.21919 C 0.22379 -0.22266 0.23056 -0.22797 0.23056 -0.22797 C 0.2349 -0.23653 0.23629 -0.24393 0.23872 -0.2541 C 0.23924 -0.25665 0.24115 -0.25826 0.24201 -0.26058 C 0.2434 -0.26474 0.24427 -0.26936 0.24531 -0.27376 C 0.24583 -0.27584 0.24705 -0.28023 0.24705 -0.28023 C 0.24653 -0.27514 0.24879 -0.26289 0.24531 -0.26497 C 0.23941 -0.26844 0.23854 -0.2793 0.23559 -0.28693 C 0.23316 -0.29341 0.23125 -0.30011 0.22899 -0.30659 C 0.22795 -0.30959 0.22344 -0.31399 0.22569 -0.31514 C 0.23073 -0.31769 0.23663 -0.31376 0.24201 -0.31306 C 0.25208 -0.31722 0.25938 -0.32485 0.26823 -0.33271 C 0.27535 -0.33919 0.28819 -0.34011 0.29618 -0.3415 C 0.3125 -0.34081 0.32899 -0.34058 0.34531 -0.33919 C 0.35069 -0.33873 0.35504 -0.33271 0.36007 -0.3304 C 0.36337 -0.32902 0.36997 -0.32624 0.36997 -0.32624 C 0.37153 -0.32485 0.37309 -0.323 0.37483 -0.32185 C 0.37795 -0.32 0.38472 -0.31745 0.38472 -0.31745 C 0.39115 -0.31167 0.39757 -0.30821 0.40434 -0.30219 C 0.41129 -0.29595 0.41719 -0.28878 0.42396 -0.28254 C 0.425 -0.28023 0.42569 -0.27745 0.42726 -0.27584 C 0.42865 -0.27445 0.43108 -0.27537 0.43229 -0.27376 C 0.4434 -0.25896 0.44531 -0.23792 0.45035 -0.21919 C 0.45399 -0.18797 0.44844 -0.17803 0.43559 -0.15584 C 0.42813 -0.14312 0.42309 -0.12763 0.4125 -0.11884 C 0.41111 -0.1126 0.4099 -0.10497 0.40764 -0.09919 C 0.40677 -0.09688 0.40434 -0.09248 0.40434 -0.09248 " pathEditMode="relative" ptsTypes="fffffffffffffffffffffffffffffffffffff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491880" y="476672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Ж</a:t>
            </a:r>
            <a:r>
              <a:rPr lang="ru-RU" sz="5400" b="1" dirty="0" smtClean="0">
                <a:solidFill>
                  <a:srgbClr val="7030A0"/>
                </a:solidFill>
              </a:rPr>
              <a:t>УК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6228184" y="4437112"/>
            <a:ext cx="1296144" cy="720080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Ж</a:t>
            </a:r>
            <a:endParaRPr lang="ru-RU" sz="5400" b="1" dirty="0">
              <a:solidFill>
                <a:srgbClr val="7030A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236296" y="2924944"/>
            <a:ext cx="1368152" cy="1915025"/>
            <a:chOff x="7380312" y="3068960"/>
            <a:chExt cx="1368152" cy="1915025"/>
          </a:xfrm>
        </p:grpSpPr>
        <p:sp>
          <p:nvSpPr>
            <p:cNvPr id="5" name="Блок-схема: знак завершения 4"/>
            <p:cNvSpPr/>
            <p:nvPr/>
          </p:nvSpPr>
          <p:spPr>
            <a:xfrm>
              <a:off x="7380312" y="3068960"/>
              <a:ext cx="1368152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К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7868119" y="4335985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315390" y="1311650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907704" y="3861048"/>
            <a:ext cx="3616650" cy="2477390"/>
            <a:chOff x="2107478" y="3399882"/>
            <a:chExt cx="3616650" cy="2477390"/>
          </a:xfrm>
        </p:grpSpPr>
        <p:sp>
          <p:nvSpPr>
            <p:cNvPr id="4" name="Блок-схема: знак завершения 3"/>
            <p:cNvSpPr/>
            <p:nvPr/>
          </p:nvSpPr>
          <p:spPr>
            <a:xfrm>
              <a:off x="4139952" y="5085184"/>
              <a:ext cx="1584176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У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0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2107478" y="3399882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 rot="10800000">
            <a:off x="8280412" y="6371359"/>
            <a:ext cx="648072" cy="36004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5434E-6 C 0.00503 -0.01041 0.01024 -0.01503 0.01805 -0.02197 C 0.01979 -0.02335 0.02309 -0.02636 0.02309 -0.02636 C 0.02587 -0.03792 0.03698 -0.04601 0.04427 -0.05249 C 0.06996 -0.07538 0.09722 -0.07283 0.12795 -0.07422 C 0.17048 -0.07283 0.21076 -0.07075 0.2526 -0.06335 C 0.27239 -0.04532 0.29982 -0.04023 0.32309 -0.03283 C 0.33958 -0.01804 0.35764 -0.01572 0.37708 -0.01318 C 0.38593 -0.00532 0.39184 -0.00231 0.40173 0.00208 C 0.40503 0.00347 0.41146 0.00647 0.41146 0.00647 C 0.41458 0.00925 0.41823 0.01017 0.42135 0.01295 C 0.42326 0.0148 0.42413 0.01826 0.42621 0.01965 C 0.43142 0.02312 0.44392 0.02497 0.4493 0.02613 C 0.46024 0.03075 0.44843 0.02428 0.45746 0.03491 C 0.46041 0.03838 0.46406 0.04069 0.46736 0.0437 C 0.46892 0.04508 0.47066 0.04647 0.47222 0.04786 C 0.47378 0.04925 0.47708 0.05225 0.47708 0.05225 C 0.48107 0.06797 0.47847 0.0615 0.48368 0.07191 C 0.4875 0.08855 0.4875 0.09826 0.48854 0.11792 C 0.4868 0.16624 0.48524 0.21341 0.48524 0.26196 " pathEditMode="relative" ptsTypes="fffffffffffffffffff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IVAN\Desktop\04a33f80185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564904"/>
            <a:ext cx="936104" cy="1318826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2699792" y="0"/>
            <a:ext cx="3901051" cy="5301208"/>
            <a:chOff x="2987824" y="0"/>
            <a:chExt cx="3901051" cy="530120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987824" y="0"/>
              <a:ext cx="3901051" cy="5301208"/>
              <a:chOff x="2987824" y="0"/>
              <a:chExt cx="3901051" cy="5301208"/>
            </a:xfrm>
          </p:grpSpPr>
          <p:pic>
            <p:nvPicPr>
              <p:cNvPr id="1027" name="Picture 3" descr="C:\Users\IVAN\Desktop\535f4c22808c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87824" y="0"/>
                <a:ext cx="3901051" cy="5301208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23928" y="1700808"/>
                <a:ext cx="936104" cy="1318826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8360000">
                <a:off x="5054066" y="1653980"/>
                <a:ext cx="851514" cy="1199652"/>
              </a:xfrm>
              <a:prstGeom prst="rect">
                <a:avLst/>
              </a:prstGeom>
              <a:noFill/>
            </p:spPr>
          </p:pic>
          <p:pic>
            <p:nvPicPr>
              <p:cNvPr id="7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31840" y="2348880"/>
                <a:ext cx="1071736" cy="1509910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7984" y="2708920"/>
                <a:ext cx="864096" cy="1217378"/>
              </a:xfrm>
              <a:prstGeom prst="rect">
                <a:avLst/>
              </a:prstGeom>
              <a:noFill/>
            </p:spPr>
          </p:pic>
          <p:pic>
            <p:nvPicPr>
              <p:cNvPr id="10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96136" y="2204864"/>
                <a:ext cx="864096" cy="1217378"/>
              </a:xfrm>
              <a:prstGeom prst="rect">
                <a:avLst/>
              </a:prstGeom>
              <a:noFill/>
            </p:spPr>
          </p:pic>
          <p:pic>
            <p:nvPicPr>
              <p:cNvPr id="11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79912" y="2636912"/>
                <a:ext cx="864096" cy="1217378"/>
              </a:xfrm>
              <a:prstGeom prst="rect">
                <a:avLst/>
              </a:prstGeom>
              <a:noFill/>
            </p:spPr>
          </p:pic>
          <p:pic>
            <p:nvPicPr>
              <p:cNvPr id="12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99992" y="1772816"/>
                <a:ext cx="864096" cy="1217378"/>
              </a:xfrm>
              <a:prstGeom prst="rect">
                <a:avLst/>
              </a:prstGeom>
              <a:noFill/>
            </p:spPr>
          </p:pic>
          <p:pic>
            <p:nvPicPr>
              <p:cNvPr id="13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75856" y="1556792"/>
                <a:ext cx="1008112" cy="1420274"/>
              </a:xfrm>
              <a:prstGeom prst="rect">
                <a:avLst/>
              </a:prstGeom>
              <a:noFill/>
            </p:spPr>
          </p:pic>
          <p:pic>
            <p:nvPicPr>
              <p:cNvPr id="14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48064" y="2060848"/>
                <a:ext cx="936104" cy="1318826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4" descr="C:\Users\IVAN\Desktop\04a33f80185a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8064" y="2420888"/>
              <a:ext cx="1152128" cy="1623170"/>
            </a:xfrm>
            <a:prstGeom prst="rect">
              <a:avLst/>
            </a:prstGeom>
            <a:noFill/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1043608" y="5445224"/>
            <a:ext cx="7056784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Молодцы, ребята!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u="sng" dirty="0" smtClean="0">
                <a:hlinkClick r:id="rId3"/>
              </a:rPr>
              <a:t>http://s52.radikal.ru/i137/0812/f2/fb7403117bd2.png</a:t>
            </a:r>
            <a:r>
              <a:rPr lang="ru-RU" u="sng" dirty="0" smtClean="0"/>
              <a:t> - </a:t>
            </a:r>
            <a:r>
              <a:rPr lang="ru-RU" u="sng" dirty="0" smtClean="0">
                <a:solidFill>
                  <a:schemeClr val="tx1"/>
                </a:solidFill>
              </a:rPr>
              <a:t>девочка</a:t>
            </a:r>
          </a:p>
          <a:p>
            <a:pPr lvl="1"/>
            <a:endParaRPr lang="ru-RU" u="sng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836712"/>
            <a:ext cx="5311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Информационные источники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2194992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36-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temporary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files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radikal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/47843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56044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25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13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79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de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300335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f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4/-88693455.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png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   ель,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шишки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95536" y="1757427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  <a:hlinkClick r:id="rId4"/>
              </a:rPr>
              <a:t>http://pic4you.ru/allimage/y2012/04-08/12216/1900044.jpeg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 фон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3416315"/>
            <a:ext cx="5586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://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59.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radikal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166/0812/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0/04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33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f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80185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png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- шишки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9552" y="3848363"/>
            <a:ext cx="55124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http://s54.radikal.ru/i144/0811/ad/535f4c22808c.png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-корзина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72400" cy="446449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Тренажер </a:t>
            </a:r>
            <a:r>
              <a:rPr lang="ru-RU" sz="2000" dirty="0" smtClean="0">
                <a:solidFill>
                  <a:srgbClr val="002060"/>
                </a:solidFill>
              </a:rPr>
              <a:t>предлагает отработать навыки </a:t>
            </a:r>
            <a:r>
              <a:rPr lang="ru-RU" sz="2000" dirty="0" smtClean="0">
                <a:solidFill>
                  <a:srgbClr val="002060"/>
                </a:solidFill>
              </a:rPr>
              <a:t>нахождения заданной буквы  и овладеть навыками чтения.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Помоги </a:t>
            </a:r>
            <a:r>
              <a:rPr lang="ru-RU" sz="2000" dirty="0" smtClean="0">
                <a:solidFill>
                  <a:srgbClr val="FF0000"/>
                </a:solidFill>
              </a:rPr>
              <a:t>девочке собрать шишки: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если нажмешь на правильный ответ, шишка упадет в корзину;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Если нажмешь на неправильный ответ, шишка спрячется.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Выбирай правильный ответ и по                переходи на следующий слайд.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Желаю </a:t>
            </a:r>
            <a:r>
              <a:rPr lang="ru-RU" sz="2000" dirty="0" smtClean="0">
                <a:solidFill>
                  <a:srgbClr val="002060"/>
                </a:solidFill>
              </a:rPr>
              <a:t>удачи!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8641"/>
            <a:ext cx="7772400" cy="79208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Инструкция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00" y="6309320"/>
            <a:ext cx="648072" cy="33265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436096" y="3389173"/>
            <a:ext cx="648072" cy="33265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611234" y="3284984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379286" y="4696026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знак завершения 3"/>
          <p:cNvSpPr/>
          <p:nvPr/>
        </p:nvSpPr>
        <p:spPr>
          <a:xfrm>
            <a:off x="3347864" y="476672"/>
            <a:ext cx="1927965" cy="936104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171374" y="1671689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2467518" y="4047954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знак завершения 10"/>
          <p:cNvSpPr/>
          <p:nvPr/>
        </p:nvSpPr>
        <p:spPr>
          <a:xfrm>
            <a:off x="3779912" y="5589240"/>
            <a:ext cx="1296000" cy="612000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Т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2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27766" y="2031729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6372200" y="5085184"/>
            <a:ext cx="1603862" cy="1410971"/>
            <a:chOff x="6732240" y="4149080"/>
            <a:chExt cx="1603862" cy="1410971"/>
          </a:xfrm>
        </p:grpSpPr>
        <p:pic>
          <p:nvPicPr>
            <p:cNvPr id="9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7724102" y="4912051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3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Блок-схема: знак завершения 12"/>
            <p:cNvSpPr/>
            <p:nvPr/>
          </p:nvSpPr>
          <p:spPr>
            <a:xfrm>
              <a:off x="6732240" y="4149080"/>
              <a:ext cx="1368152" cy="612000"/>
            </a:xfrm>
            <a:prstGeom prst="flowChartTerminator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О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979712" y="3068960"/>
            <a:ext cx="2104482" cy="690889"/>
            <a:chOff x="1171374" y="764704"/>
            <a:chExt cx="2104482" cy="690889"/>
          </a:xfrm>
        </p:grpSpPr>
        <p:pic>
          <p:nvPicPr>
            <p:cNvPr id="7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1171374" y="807593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Блок-схема: знак завершения 13"/>
            <p:cNvSpPr/>
            <p:nvPr/>
          </p:nvSpPr>
          <p:spPr>
            <a:xfrm>
              <a:off x="1907704" y="764704"/>
              <a:ext cx="1368152" cy="612000"/>
            </a:xfrm>
            <a:prstGeom prst="flowChartTerminator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К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611560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-0.01156 L 0.34635 -0.126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5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779912" y="620688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Л</a:t>
            </a:r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r>
              <a:rPr lang="ru-RU" sz="5400" b="1" dirty="0" smtClean="0">
                <a:solidFill>
                  <a:srgbClr val="7030A0"/>
                </a:solidFill>
              </a:rPr>
              <a:t>К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868119" y="4335985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763688" y="1916832"/>
            <a:ext cx="5920906" cy="1181246"/>
            <a:chOff x="1675430" y="1311650"/>
            <a:chExt cx="5920906" cy="1181246"/>
          </a:xfrm>
        </p:grpSpPr>
        <p:sp>
          <p:nvSpPr>
            <p:cNvPr id="3" name="Блок-схема: знак завершения 2"/>
            <p:cNvSpPr/>
            <p:nvPr/>
          </p:nvSpPr>
          <p:spPr>
            <a:xfrm>
              <a:off x="6300192" y="1772816"/>
              <a:ext cx="1296144" cy="720080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Л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9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1675430" y="1311650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Блок-схема: знак завершения 4"/>
          <p:cNvSpPr/>
          <p:nvPr/>
        </p:nvSpPr>
        <p:spPr>
          <a:xfrm>
            <a:off x="2483768" y="3068960"/>
            <a:ext cx="1368152" cy="802081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У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0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940000">
            <a:off x="1853832" y="2790669"/>
            <a:ext cx="612000" cy="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4211960" y="5013176"/>
            <a:ext cx="4896544" cy="1109238"/>
            <a:chOff x="4139952" y="4768034"/>
            <a:chExt cx="4876282" cy="1109238"/>
          </a:xfrm>
        </p:grpSpPr>
        <p:sp>
          <p:nvSpPr>
            <p:cNvPr id="4" name="Блок-схема: знак завершения 3"/>
            <p:cNvSpPr/>
            <p:nvPr/>
          </p:nvSpPr>
          <p:spPr>
            <a:xfrm>
              <a:off x="4139952" y="5085184"/>
              <a:ext cx="1584176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К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8404234" y="4768034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77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648072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0.00347 L 0.42136 0.055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2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707904" y="476672"/>
            <a:ext cx="208823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ДО</a:t>
            </a:r>
            <a:r>
              <a:rPr lang="ru-RU" sz="5400" b="1" dirty="0" smtClean="0">
                <a:solidFill>
                  <a:srgbClr val="FF0000"/>
                </a:solidFill>
              </a:rPr>
              <a:t>М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870807" y="5490532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знак завершения 3"/>
          <p:cNvSpPr/>
          <p:nvPr/>
        </p:nvSpPr>
        <p:spPr>
          <a:xfrm>
            <a:off x="3779912" y="5301208"/>
            <a:ext cx="1584176" cy="792088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М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459405" y="1455666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203848" y="2276872"/>
            <a:ext cx="4984802" cy="2779120"/>
            <a:chOff x="2611534" y="1772816"/>
            <a:chExt cx="4984802" cy="2779120"/>
          </a:xfrm>
        </p:grpSpPr>
        <p:sp>
          <p:nvSpPr>
            <p:cNvPr id="3" name="Блок-схема: знак завершения 2"/>
            <p:cNvSpPr/>
            <p:nvPr/>
          </p:nvSpPr>
          <p:spPr>
            <a:xfrm>
              <a:off x="6300192" y="1772816"/>
              <a:ext cx="1296144" cy="720080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О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0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2611534" y="3903936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228184" y="4365104"/>
            <a:ext cx="2644034" cy="1266954"/>
            <a:chOff x="6372200" y="4149080"/>
            <a:chExt cx="2644034" cy="126695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372200" y="4149080"/>
              <a:ext cx="2107919" cy="834905"/>
              <a:chOff x="6372200" y="4149080"/>
              <a:chExt cx="2107919" cy="834905"/>
            </a:xfrm>
          </p:grpSpPr>
          <p:sp>
            <p:nvSpPr>
              <p:cNvPr id="5" name="Блок-схема: знак завершения 4"/>
              <p:cNvSpPr/>
              <p:nvPr/>
            </p:nvSpPr>
            <p:spPr>
              <a:xfrm>
                <a:off x="6372200" y="4149080"/>
                <a:ext cx="1368152" cy="792088"/>
              </a:xfrm>
              <a:prstGeom prst="flowChartTerminator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rgbClr val="7030A0"/>
                    </a:solidFill>
                  </a:rPr>
                  <a:t>Д</a:t>
                </a:r>
                <a:endParaRPr lang="ru-RU" sz="5400" b="1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6" name="Picture 2" descr="C:\Users\Анжелика\Desktop\наборы\lissa Баба Яга\элементы2\18.pn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8797791">
                <a:off x="7868119" y="4335985"/>
                <a:ext cx="612000" cy="648000"/>
              </a:xfrm>
              <a:prstGeom prst="rect">
                <a:avLst/>
              </a:prstGeom>
              <a:noFill/>
              <a:scene3d>
                <a:camera prst="orthographicFront">
                  <a:rot lat="0" lon="0" rev="186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8404234" y="4768034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77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83568" cy="33265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85549E-6 L 0.44097 0.24115 " pathEditMode="relative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779912" y="476672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С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r>
              <a:rPr lang="ru-RU" sz="5400" b="1" dirty="0" smtClean="0">
                <a:solidFill>
                  <a:srgbClr val="7030A0"/>
                </a:solidFill>
              </a:rPr>
              <a:t>Р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5148064" y="5301208"/>
            <a:ext cx="1296144" cy="720080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Ы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099366" y="879602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7308304" y="3140968"/>
            <a:ext cx="1300157" cy="1834653"/>
            <a:chOff x="7308304" y="3140968"/>
            <a:chExt cx="1300157" cy="1834653"/>
          </a:xfrm>
        </p:grpSpPr>
        <p:sp>
          <p:nvSpPr>
            <p:cNvPr id="5" name="Блок-схема: знак завершения 4"/>
            <p:cNvSpPr/>
            <p:nvPr/>
          </p:nvSpPr>
          <p:spPr>
            <a:xfrm>
              <a:off x="7308304" y="3140968"/>
              <a:ext cx="1300157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Р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7870625" y="4327621"/>
              <a:ext cx="581585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2132904" y="3399882"/>
            <a:ext cx="58158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2181994" y="3391516"/>
            <a:ext cx="2360364" cy="1621660"/>
            <a:chOff x="2181994" y="3391516"/>
            <a:chExt cx="2360364" cy="1621660"/>
          </a:xfrm>
        </p:grpSpPr>
        <p:sp>
          <p:nvSpPr>
            <p:cNvPr id="17" name="Блок-схема: знак завершения 16"/>
            <p:cNvSpPr/>
            <p:nvPr/>
          </p:nvSpPr>
          <p:spPr>
            <a:xfrm>
              <a:off x="2987824" y="4221088"/>
              <a:ext cx="1554534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С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8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2181994" y="3391516"/>
              <a:ext cx="581584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309320"/>
            <a:ext cx="720080" cy="34972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3.06358E-6 C 0.0026 -0.01063 0.00902 -0.0141 0.01631 -0.01734 C 0.0276 -0.02728 0.02239 -0.02451 0.03107 -0.0282 C 0.046 -0.04162 0.06614 -0.0437 0.0835 -0.04578 C 0.1184 -0.04277 0.15347 -0.04185 0.18836 -0.0393 C 0.20538 -0.03468 0.2217 -0.03399 0.23923 -0.0326 C 0.26788 -0.02081 0.29965 -0.01988 0.32951 -0.01734 C 0.33038 -0.01711 0.33958 -0.01433 0.34097 -0.01294 C 0.35121 -0.00231 0.33593 -0.00925 0.35069 -0.00439 C 0.35607 0.00023 0.3592 0.00625 0.36545 0.00879 C 0.36979 0.01734 0.37239 0.01619 0.37864 0.02197 C 0.38402 0.0326 0.39253 0.03977 0.40156 0.0437 C 0.4118 0.05734 0.4217 0.0726 0.43593 0.07862 C 0.44183 0.09064 0.44982 0.10151 0.45902 0.10914 C 0.46423 0.12 0.4684 0.13156 0.47378 0.14197 C 0.47656 0.1533 0.47447 0.14682 0.48194 0.16162 C 0.48298 0.1637 0.48524 0.1681 0.48524 0.1681 C 0.48732 0.17688 0.48801 0.18567 0.4901 0.19445 C 0.49114 0.19885 0.4934 0.2074 0.4934 0.2074 C 0.49479 0.21966 0.49791 0.23006 0.49999 0.24232 C 0.50121 0.24948 0.50312 0.26428 0.50312 0.26428 C 0.50468 0.29156 0.51319 0.32971 0.4967 0.35168 " pathEditMode="relative" ptsTypes="fffffffffffffffffffff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275856" y="548680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Л</a:t>
            </a:r>
            <a:r>
              <a:rPr lang="ru-RU" sz="5400" b="1" dirty="0" smtClean="0">
                <a:solidFill>
                  <a:srgbClr val="7030A0"/>
                </a:solidFill>
              </a:rPr>
              <a:t>АК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5868144" y="5013176"/>
            <a:ext cx="1368152" cy="792088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Л</a:t>
            </a:r>
            <a:endParaRPr lang="ru-RU" sz="5400" b="1" dirty="0">
              <a:solidFill>
                <a:srgbClr val="7030A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275856" y="5805264"/>
            <a:ext cx="5355376" cy="792088"/>
            <a:chOff x="3275856" y="5805264"/>
            <a:chExt cx="5355376" cy="792088"/>
          </a:xfrm>
        </p:grpSpPr>
        <p:sp>
          <p:nvSpPr>
            <p:cNvPr id="4" name="Блок-схема: знак завершения 3"/>
            <p:cNvSpPr/>
            <p:nvPr/>
          </p:nvSpPr>
          <p:spPr>
            <a:xfrm>
              <a:off x="3275856" y="5805264"/>
              <a:ext cx="1584176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rgbClr val="7030A0"/>
                  </a:solidFill>
                </a:rPr>
                <a:t>А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0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-8700000">
              <a:off x="8053232" y="5871835"/>
              <a:ext cx="578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2555776" y="2132856"/>
            <a:ext cx="4912794" cy="3499201"/>
            <a:chOff x="2683542" y="1772816"/>
            <a:chExt cx="4912794" cy="3499201"/>
          </a:xfrm>
        </p:grpSpPr>
        <p:sp>
          <p:nvSpPr>
            <p:cNvPr id="3" name="Блок-схема: знак завершения 2"/>
            <p:cNvSpPr/>
            <p:nvPr/>
          </p:nvSpPr>
          <p:spPr>
            <a:xfrm>
              <a:off x="6300192" y="1772816"/>
              <a:ext cx="1296144" cy="720080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К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2683542" y="4624017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315390" y="1311650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942633" y="4399627"/>
            <a:ext cx="581584" cy="648000"/>
          </a:xfrm>
          <a:prstGeom prst="rect">
            <a:avLst/>
          </a:prstGeom>
          <a:noFill/>
          <a:scene3d>
            <a:camera prst="orthographicFront">
              <a:rot lat="0" lon="0" rev="177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648072" cy="34972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4046E-6 C 0.19722 0.10913 0.39462 0.21827 0.47361 0.26197 " pathEditMode="relative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203848" y="620688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</a:t>
            </a:r>
            <a:r>
              <a:rPr lang="ru-RU" sz="5400" b="1" dirty="0" smtClean="0">
                <a:solidFill>
                  <a:srgbClr val="7030A0"/>
                </a:solidFill>
              </a:rPr>
              <a:t>УК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6228184" y="4797152"/>
            <a:ext cx="1296144" cy="720080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С</a:t>
            </a:r>
            <a:endParaRPr lang="ru-RU" sz="5400" b="1" dirty="0">
              <a:solidFill>
                <a:srgbClr val="7030A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236296" y="2852936"/>
            <a:ext cx="1368152" cy="1915025"/>
            <a:chOff x="7380312" y="3068960"/>
            <a:chExt cx="1368152" cy="1915025"/>
          </a:xfrm>
        </p:grpSpPr>
        <p:sp>
          <p:nvSpPr>
            <p:cNvPr id="5" name="Блок-схема: знак завершения 4"/>
            <p:cNvSpPr/>
            <p:nvPr/>
          </p:nvSpPr>
          <p:spPr>
            <a:xfrm>
              <a:off x="7380312" y="3068960"/>
              <a:ext cx="1368152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У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7868119" y="4335985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603422" y="1743698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483768" y="4509120"/>
            <a:ext cx="3040586" cy="1829318"/>
            <a:chOff x="2683542" y="4047954"/>
            <a:chExt cx="3040586" cy="1829318"/>
          </a:xfrm>
        </p:grpSpPr>
        <p:sp>
          <p:nvSpPr>
            <p:cNvPr id="4" name="Блок-схема: знак завершения 3"/>
            <p:cNvSpPr/>
            <p:nvPr/>
          </p:nvSpPr>
          <p:spPr>
            <a:xfrm>
              <a:off x="4139952" y="5085184"/>
              <a:ext cx="1584176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К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0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2683542" y="4047954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648072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5.20231E-7 C 8.88889E-6 0.00023 0.00261 0.01387 0.0033 0.01526 C 0.00452 0.0178 0.00678 0.01942 0.00817 0.02174 C 0.0106 0.0259 0.01251 0.03052 0.01476 0.03491 C 0.01702 0.03931 0.02136 0.04069 0.02466 0.0437 C 0.03612 0.05387 0.04757 0.06382 0.05903 0.07422 C 0.0658 0.08046 0.07084 0.08393 0.07865 0.0874 C 0.08195 0.08879 0.08855 0.09156 0.08855 0.09156 C 0.0981 0.10474 0.11112 0.10543 0.12292 0.11353 C 0.13091 0.11884 0.13907 0.12509 0.14757 0.12879 C 0.14914 0.13017 0.1507 0.13202 0.15244 0.13318 C 0.154 0.13411 0.15608 0.13387 0.15747 0.13526 C 0.15903 0.13688 0.15921 0.14012 0.1606 0.14197 C 0.16198 0.14382 0.16407 0.14451 0.16563 0.14613 C 0.16737 0.14821 0.16893 0.15052 0.17049 0.15283 C 0.17101 0.15491 0.17101 0.15769 0.17223 0.15931 C 0.17501 0.16301 0.18195 0.16809 0.18195 0.16809 C 0.18421 0.17249 0.18629 0.17688 0.18855 0.18127 C 0.19115 0.18636 0.19584 0.18913 0.19844 0.19422 C 0.20591 0.20971 0.20157 0.20463 0.2099 0.21179 C 0.21389 0.22728 0.21129 0.22104 0.2165 0.23145 C 0.2198 0.24509 0.22657 0.25341 0.23282 0.26405 C 0.24323 0.28185 0.23473 0.27306 0.24428 0.28162 C 0.2481 0.29757 0.24237 0.27861 0.25087 0.29249 C 0.26007 0.30752 0.24271 0.29041 0.25747 0.30335 C 0.27205 0.33341 0.25817 0.30497 0.26719 0.32301 C 0.26823 0.32532 0.26945 0.3274 0.27049 0.32971 C 0.27153 0.33179 0.27379 0.33619 0.27379 0.33619 C 0.27778 0.35191 0.27414 0.34682 0.28195 0.35376 C 0.2882 0.37711 0.31146 0.37595 0.32622 0.37757 C 0.32778 0.37896 0.32969 0.38012 0.33108 0.38197 C 0.33247 0.38382 0.33282 0.38705 0.33438 0.38867 C 0.3415 0.39607 0.37014 0.39515 0.37049 0.39515 C 0.37761 0.39815 0.38438 0.4 0.39185 0.40162 C 0.39948 0.40856 0.39497 0.40532 0.4066 0.41041 C 0.40817 0.4111 0.41146 0.41249 0.41146 0.41249 C 0.41476 0.41179 0.41823 0.41202 0.42136 0.41041 C 0.42501 0.40832 0.42726 0.40324 0.43108 0.40162 C 0.43837 0.39861 0.43438 0.40023 0.44271 0.39723 C 0.44705 0.39353 0.45261 0.38913 0.45747 0.38636 C 0.46598 0.3815 0.46164 0.38705 0.46893 0.38197 C 0.48091 0.37387 0.46702 0.38058 0.47865 0.37549 C 0.49046 0.36532 0.50313 0.36139 0.5165 0.35584 C 0.52257 0.34358 0.52518 0.33503 0.52796 0.32093 C 0.53039 0.2837 0.53195 0.22474 0.51476 0.18983 C 0.51303 0.18266 0.50955 0.17757 0.50817 0.17017 C 0.50313 0.14312 0.50417 0.1022 0.48525 0.08509 C 0.48195 0.07121 0.48664 0.08463 0.47865 0.0763 C 0.47709 0.07468 0.47692 0.07145 0.47535 0.06983 C 0.47205 0.06636 0.46025 0.06312 0.45573 0.06104 C 0.45035 0.06174 0.4448 0.06174 0.43942 0.06335 C 0.43351 0.0652 0.43247 0.07491 0.42952 0.08069 C 0.42223 0.11191 0.43108 0.14497 0.43108 0.17688 " pathEditMode="relative" ptsTypes="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2915816" y="692696"/>
            <a:ext cx="2160240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МО</a:t>
            </a:r>
            <a:r>
              <a:rPr lang="ru-RU" sz="5400" b="1" dirty="0" smtClean="0">
                <a:solidFill>
                  <a:srgbClr val="FF0000"/>
                </a:solidFill>
              </a:rPr>
              <a:t>Х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3923928" y="5373216"/>
            <a:ext cx="1584176" cy="792088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Х</a:t>
            </a:r>
            <a:endParaRPr lang="ru-RU" sz="5400" b="1" dirty="0">
              <a:solidFill>
                <a:srgbClr val="7030A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380312" y="3068960"/>
            <a:ext cx="1368152" cy="1915025"/>
            <a:chOff x="7380312" y="3068960"/>
            <a:chExt cx="1368152" cy="1915025"/>
          </a:xfrm>
        </p:grpSpPr>
        <p:sp>
          <p:nvSpPr>
            <p:cNvPr id="5" name="Блок-схема: знак завершения 4"/>
            <p:cNvSpPr/>
            <p:nvPr/>
          </p:nvSpPr>
          <p:spPr>
            <a:xfrm>
              <a:off x="7380312" y="3068960"/>
              <a:ext cx="1368152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М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7868119" y="4335985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187624" y="4077072"/>
            <a:ext cx="6280946" cy="965224"/>
            <a:chOff x="1315390" y="1527672"/>
            <a:chExt cx="6280946" cy="965224"/>
          </a:xfrm>
        </p:grpSpPr>
        <p:sp>
          <p:nvSpPr>
            <p:cNvPr id="3" name="Блок-схема: знак завершения 2"/>
            <p:cNvSpPr/>
            <p:nvPr/>
          </p:nvSpPr>
          <p:spPr>
            <a:xfrm>
              <a:off x="6300192" y="1772816"/>
              <a:ext cx="1296144" cy="720080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7030A0"/>
                  </a:solidFill>
                </a:rPr>
                <a:t>О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9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97791">
              <a:off x="1315390" y="1527672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97791">
            <a:off x="1891453" y="3327874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76064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3 0.01018 C 0.06493 0.00948 0.09062 0.00948 0.11632 0.00809 C 0.11979 0.00786 0.12291 0.00486 0.12621 0.0037 C 0.1401 -0.00069 0.15347 -0.00601 0.16719 -0.01156 C 0.17048 -0.01456 0.17361 -0.01734 0.17691 -0.02034 C 0.1783 -0.02173 0.1776 -0.02497 0.17864 -0.02682 C 0.17986 -0.0289 0.18194 -0.02982 0.1835 -0.03121 C 0.18767 -0.03954 0.19149 -0.04208 0.19826 -0.04647 C 0.2026 -0.05503 0.2066 -0.06335 0.20972 -0.0726 C 0.21441 -0.0867 0.21597 -0.10196 0.21962 -0.1163 C 0.22344 -0.1311 0.22239 -0.14404 0.23107 -0.15561 C 0.2335 -0.16601 0.23524 -0.16324 0.24253 -0.1667 C 0.25017 -0.18173 0.24583 -0.17665 0.25399 -0.18404 C 0.25798 -0.19167 0.26146 -0.19214 0.26719 -0.19722 C 0.26996 -0.20832 0.26979 -0.2148 0.27691 -0.22127 C 0.28212 -0.24046 0.27448 -0.2141 0.28194 -0.23422 C 0.2835 -0.23861 0.28316 -0.24439 0.2868 -0.2474 C 0.28767 -0.24809 0.30434 -0.25734 0.30642 -0.25826 C 0.31996 -0.27006 0.32986 -0.27006 0.34583 -0.27352 C 0.35694 -0.27214 0.3684 -0.27144 0.37864 -0.26474 C 0.38524 -0.26034 0.39132 -0.2548 0.39826 -0.25179 C 0.40989 -0.2363 0.39722 -0.2511 0.40816 -0.243 C 0.41163 -0.24046 0.41788 -0.23422 0.41788 -0.23399 C 0.41979 -0.22705 0.42621 -0.21456 0.42621 -0.21433 C 0.42482 -0.19052 0.42396 -0.16624 0.41962 -0.14266 C 0.42014 -0.10636 0.42118 -0.03352 0.42118 -0.03329 " pathEditMode="relative" rAng="0" ptsTypes="fffffffffffffffffffffffff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137</Words>
  <Application>Microsoft Office PowerPoint</Application>
  <PresentationFormat>Экран (4:3)</PresentationFormat>
  <Paragraphs>51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«СПАСИБО ЗА ШИШКУ»</vt:lpstr>
      <vt:lpstr>Тренажер предлагает отработать навыки нахождения заданной буквы  и овладеть навыками чтения.  Помоги девочке собрать шишки: если нажмешь на правильный ответ, шишка упадет в корзину; Если нажмешь на неправильный ответ, шишка спрячется. Выбирай правильный ответ и по                переходи на следующий слайд.    Желаю удачи!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Леденева Любовь</cp:lastModifiedBy>
  <cp:revision>109</cp:revision>
  <dcterms:created xsi:type="dcterms:W3CDTF">2013-08-09T08:41:51Z</dcterms:created>
  <dcterms:modified xsi:type="dcterms:W3CDTF">2015-01-05T18:05:00Z</dcterms:modified>
</cp:coreProperties>
</file>